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3" r:id="rId4"/>
    <p:sldId id="284" r:id="rId5"/>
    <p:sldId id="287" r:id="rId6"/>
    <p:sldId id="289" r:id="rId7"/>
    <p:sldId id="288" r:id="rId8"/>
    <p:sldId id="290" r:id="rId9"/>
    <p:sldId id="297" r:id="rId10"/>
    <p:sldId id="298" r:id="rId11"/>
    <p:sldId id="291" r:id="rId12"/>
    <p:sldId id="299" r:id="rId13"/>
    <p:sldId id="300" r:id="rId14"/>
    <p:sldId id="301" r:id="rId15"/>
    <p:sldId id="292" r:id="rId16"/>
    <p:sldId id="293" r:id="rId17"/>
    <p:sldId id="302" r:id="rId18"/>
    <p:sldId id="328" r:id="rId19"/>
    <p:sldId id="281" r:id="rId20"/>
    <p:sldId id="294" r:id="rId21"/>
    <p:sldId id="304" r:id="rId22"/>
    <p:sldId id="303" r:id="rId23"/>
    <p:sldId id="306" r:id="rId24"/>
    <p:sldId id="296" r:id="rId25"/>
    <p:sldId id="295" r:id="rId26"/>
    <p:sldId id="307" r:id="rId27"/>
    <p:sldId id="327" r:id="rId28"/>
    <p:sldId id="319" r:id="rId29"/>
    <p:sldId id="320" r:id="rId30"/>
    <p:sldId id="321" r:id="rId31"/>
    <p:sldId id="322" r:id="rId32"/>
    <p:sldId id="324" r:id="rId33"/>
    <p:sldId id="325" r:id="rId34"/>
    <p:sldId id="326" r:id="rId35"/>
    <p:sldId id="329" r:id="rId36"/>
    <p:sldId id="331" r:id="rId37"/>
    <p:sldId id="332" r:id="rId38"/>
    <p:sldId id="334" r:id="rId39"/>
    <p:sldId id="337" r:id="rId40"/>
    <p:sldId id="338" r:id="rId41"/>
    <p:sldId id="308" r:id="rId42"/>
    <p:sldId id="309" r:id="rId43"/>
    <p:sldId id="312" r:id="rId44"/>
    <p:sldId id="310" r:id="rId45"/>
    <p:sldId id="311" r:id="rId46"/>
    <p:sldId id="314" r:id="rId47"/>
    <p:sldId id="315" r:id="rId48"/>
    <p:sldId id="318" r:id="rId49"/>
    <p:sldId id="313" r:id="rId50"/>
    <p:sldId id="316" r:id="rId51"/>
    <p:sldId id="317" r:id="rId52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58D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0" y="-102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Лекция 7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 веб-страницы </a:t>
            </a:r>
          </a:p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на </a:t>
            </a:r>
            <a:r>
              <a:rPr lang="en-US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Значения </a:t>
            </a:r>
            <a:r>
              <a:rPr lang="en-US" b="1" dirty="0" smtClean="0">
                <a:solidFill>
                  <a:srgbClr val="FF0000"/>
                </a:solidFill>
              </a:rPr>
              <a:t>flex-flow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flex-flow: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 wrap;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nowrap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отображает элементы в одной строке независимо от того насколько узким станет браузер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wrap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позволяет переносится элементам, которые не помещаются в контейнер на новую строку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wrap-reverse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позволяет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переносить элементы в обратном порядке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3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контейнера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justify-content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способ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выравнивания </a:t>
            </a:r>
            <a:r>
              <a:rPr lang="ru-RU" dirty="0">
                <a:latin typeface="Arial" pitchFamily="34" charset="0"/>
                <a:cs typeface="Arial" pitchFamily="34" charset="0"/>
              </a:rPr>
              <a:t>по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ширине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flex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-элементов </a:t>
            </a:r>
            <a:r>
              <a:rPr lang="ru-RU" dirty="0">
                <a:latin typeface="Arial" pitchFamily="34" charset="0"/>
                <a:cs typeface="Arial" pitchFamily="34" charset="0"/>
              </a:rPr>
              <a:t>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строке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align-items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</a:t>
            </a:r>
            <a:r>
              <a:rPr lang="ru-RU" dirty="0">
                <a:latin typeface="Arial" pitchFamily="34" charset="0"/>
                <a:cs typeface="Arial" pitchFamily="34" charset="0"/>
              </a:rPr>
              <a:t>, как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 различной высоты будут вы-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ровнены</a:t>
            </a:r>
            <a:r>
              <a:rPr lang="ru-RU" dirty="0">
                <a:latin typeface="Arial" pitchFamily="34" charset="0"/>
                <a:cs typeface="Arial" pitchFamily="34" charset="0"/>
              </a:rPr>
              <a:t> по высоте строки в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flex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-контейнере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align-content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определяет, как браузер будет размещать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-элементы, занимающие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несколько </a:t>
            </a:r>
            <a:r>
              <a:rPr lang="ru-RU" dirty="0">
                <a:latin typeface="Arial" pitchFamily="34" charset="0"/>
                <a:cs typeface="Arial" pitchFamily="34" charset="0"/>
              </a:rPr>
              <a:t>строк</a:t>
            </a:r>
          </a:p>
        </p:txBody>
      </p:sp>
    </p:spTree>
    <p:extLst>
      <p:ext uri="{BB962C8B-B14F-4D97-AF65-F5344CB8AC3E}">
        <p14:creationId xmlns:p14="http://schemas.microsoft.com/office/powerpoint/2010/main" val="19240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</a:rPr>
              <a:t>justify</a:t>
            </a:r>
            <a:r>
              <a:rPr lang="ru-RU" b="1" dirty="0" smtClean="0">
                <a:solidFill>
                  <a:srgbClr val="FF0000"/>
                </a:solidFill>
              </a:rPr>
              <a:t>-</a:t>
            </a:r>
            <a:r>
              <a:rPr lang="en-US" b="1" dirty="0" smtClean="0">
                <a:solidFill>
                  <a:srgbClr val="FF0000"/>
                </a:solidFill>
              </a:rPr>
              <a:t>content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flex-start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выравнивает элементы по левому краю строки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flex-end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выравнивает элементы по правому краю строки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выравнивает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flex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-элементы по центру</a:t>
            </a:r>
          </a:p>
        </p:txBody>
      </p:sp>
    </p:spTree>
    <p:extLst>
      <p:ext uri="{BB962C8B-B14F-4D97-AF65-F5344CB8AC3E}">
        <p14:creationId xmlns:p14="http://schemas.microsoft.com/office/powerpoint/2010/main" val="22104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</a:rPr>
              <a:t>justify</a:t>
            </a:r>
            <a:r>
              <a:rPr lang="ru-RU" b="1" dirty="0" smtClean="0">
                <a:solidFill>
                  <a:srgbClr val="FF0000"/>
                </a:solidFill>
              </a:rPr>
              <a:t>-</a:t>
            </a:r>
            <a:r>
              <a:rPr lang="en-US" b="1" dirty="0" smtClean="0">
                <a:solidFill>
                  <a:srgbClr val="FF0000"/>
                </a:solidFill>
              </a:rPr>
              <a:t>content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space-between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равномерно распределяет пространство между элементами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space-around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равномерно распределяет оставшееся пространство между всеми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элементами</a:t>
            </a:r>
            <a:r>
              <a:rPr lang="ru-RU" dirty="0">
                <a:latin typeface="Arial" pitchFamily="34" charset="0"/>
                <a:cs typeface="Arial" pitchFamily="34" charset="0"/>
              </a:rPr>
              <a:t>, добавляя его также и по левому и правому краям крайних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элементов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</a:rPr>
              <a:t>align</a:t>
            </a:r>
            <a:r>
              <a:rPr lang="ru-RU" b="1" dirty="0" smtClean="0">
                <a:solidFill>
                  <a:srgbClr val="FF0000"/>
                </a:solidFill>
              </a:rPr>
              <a:t>-</a:t>
            </a:r>
            <a:r>
              <a:rPr lang="en-US" b="1" dirty="0" smtClean="0">
                <a:solidFill>
                  <a:srgbClr val="FF0000"/>
                </a:solidFill>
              </a:rPr>
              <a:t>items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flex-start</a:t>
            </a:r>
            <a:r>
              <a:rPr lang="ru-RU" dirty="0">
                <a:latin typeface="Arial" pitchFamily="34" charset="0"/>
                <a:cs typeface="Arial" pitchFamily="34" charset="0"/>
              </a:rPr>
              <a:t> выравнивает элементы по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верхнему краю контейнера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flex-end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элементы по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нижнему </a:t>
            </a:r>
            <a:r>
              <a:rPr lang="ru-RU" dirty="0">
                <a:latin typeface="Arial" pitchFamily="34" charset="0"/>
                <a:cs typeface="Arial" pitchFamily="34" charset="0"/>
              </a:rPr>
              <a:t>краю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 по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вертикальному центру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baseline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выравнивает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базовые линии всех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-элементов по базовой линии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первого элемента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stre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растягивает элементы по высоте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элемента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order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порядок следования элементов во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контейнере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align-self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выравнивание по высоте строки отдельных элементов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/>
              <a:t>определяющее способность гибкого элемента растягиваться или сжиматься для заполнения собой доступного свободного пространства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элемента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относительную ширину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flex-shrink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степень сжатия элемента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flex-basis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базовую ширину элемента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элемента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41" y="1340769"/>
            <a:ext cx="9001000" cy="35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элемента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30416" r="71889" b="11089"/>
          <a:stretch/>
        </p:blipFill>
        <p:spPr bwMode="auto">
          <a:xfrm>
            <a:off x="2736528" y="1340768"/>
            <a:ext cx="3744416" cy="536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3" t="12198" r="12756" b="82157"/>
          <a:stretch/>
        </p:blipFill>
        <p:spPr bwMode="auto">
          <a:xfrm>
            <a:off x="1728416" y="693171"/>
            <a:ext cx="6221557" cy="64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33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46754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Grid-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верстка определяет разметку с помощью разделения на колонки и строки для последующего добавления в нее элементов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25862" r="34932" b="13146"/>
          <a:stretch/>
        </p:blipFill>
        <p:spPr bwMode="auto">
          <a:xfrm>
            <a:off x="911551" y="2444208"/>
            <a:ext cx="7657625" cy="436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9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Типы верстки веб-сайтов</a:t>
            </a:r>
            <a:endParaRPr lang="en-US" dirty="0" smtClean="0"/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err="1" smtClean="0"/>
              <a:t>Flexbox</a:t>
            </a:r>
            <a:r>
              <a:rPr lang="en-US" dirty="0" smtClean="0"/>
              <a:t>-</a:t>
            </a:r>
            <a:r>
              <a:rPr lang="ru-RU" dirty="0" smtClean="0"/>
              <a:t>верстка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Использование </a:t>
            </a:r>
            <a:r>
              <a:rPr lang="ru-RU" dirty="0"/>
              <a:t>модульной сетки</a:t>
            </a:r>
          </a:p>
          <a:p>
            <a:pPr marL="514350" indent="-514350">
              <a:buAutoNum type="arabicPeriod"/>
            </a:pPr>
            <a:r>
              <a:rPr lang="en-US" dirty="0"/>
              <a:t>Grid-</a:t>
            </a:r>
            <a:r>
              <a:rPr lang="ru-RU" dirty="0"/>
              <a:t>верстка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 err="1" smtClean="0"/>
              <a:t>Медиазапросы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display:grid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преобразует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 в контейнер сетки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grid-template-columns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размер каждой колонки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grid-template-rows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размер каждой строки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grid-gap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промежуток между ячейками сетки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grid-auto-rows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автоматически размер каждой строки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grid-auto-columns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автоматически размер каждой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колонки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 –flow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автоматически распределение элементов 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сетке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" y="848544"/>
            <a:ext cx="8905540" cy="31866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0" y="4200128"/>
            <a:ext cx="7776864" cy="21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68" y="980728"/>
            <a:ext cx="7862496" cy="5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grid-template-areas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составляет сетку в зависимости от имени каждой ячейки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grid-area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имя для каждой ячейки каждой сетки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" y="3933056"/>
            <a:ext cx="5954235" cy="1872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26" y="2924944"/>
            <a:ext cx="223265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grid-column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местоположение элемента по номеру колонки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grid-row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строки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03" y="3979341"/>
            <a:ext cx="5672075" cy="20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grid-column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местоположение элемента по номеру колонки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grid-row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строки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03" y="3979341"/>
            <a:ext cx="5672075" cy="20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align-self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местоположение контента ячейки по высоте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justify-self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контента ячейки по горизонтали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6" t="6875" r="12854" b="59476"/>
          <a:stretch/>
        </p:blipFill>
        <p:spPr bwMode="auto">
          <a:xfrm>
            <a:off x="1623813" y="1772816"/>
            <a:ext cx="6441307" cy="476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48084" r="50955" b="47884"/>
          <a:stretch/>
        </p:blipFill>
        <p:spPr bwMode="auto">
          <a:xfrm>
            <a:off x="432272" y="620688"/>
            <a:ext cx="8491900" cy="86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5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4" t="18347" r="38624" b="35000"/>
          <a:stretch/>
        </p:blipFill>
        <p:spPr bwMode="auto">
          <a:xfrm>
            <a:off x="144240" y="733771"/>
            <a:ext cx="5674367" cy="341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49698" r="59117" b="22278"/>
          <a:stretch/>
        </p:blipFill>
        <p:spPr bwMode="auto">
          <a:xfrm>
            <a:off x="288256" y="4177481"/>
            <a:ext cx="3799361" cy="261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4" t="7359" r="11282" b="57762"/>
          <a:stretch/>
        </p:blipFill>
        <p:spPr bwMode="auto">
          <a:xfrm>
            <a:off x="4641167" y="3140968"/>
            <a:ext cx="434045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8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верстки веб-сайтов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71600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Фиксированная верстка</a:t>
            </a:r>
            <a:r>
              <a:rPr lang="ru-RU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верстка, при которой сайт имеет строго фиксированную ширину и высоту всех блоков и страницы и не зависит от размера диагонали экрана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Резиновая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верстка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верстка </a:t>
            </a:r>
            <a:r>
              <a:rPr lang="ru-RU" dirty="0">
                <a:latin typeface="Arial" pitchFamily="34" charset="0"/>
                <a:cs typeface="Arial" pitchFamily="34" charset="0"/>
              </a:rPr>
              <a:t>заключается 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том, </a:t>
            </a:r>
            <a:r>
              <a:rPr lang="ru-RU" dirty="0">
                <a:latin typeface="Arial" pitchFamily="34" charset="0"/>
                <a:cs typeface="Arial" pitchFamily="34" charset="0"/>
              </a:rPr>
              <a:t>что размеры всех элементов задаются не в пикселях, а в процентах</a:t>
            </a: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6" t="11088" r="24334" b="40735"/>
          <a:stretch/>
        </p:blipFill>
        <p:spPr bwMode="auto">
          <a:xfrm>
            <a:off x="7026614" y="2996952"/>
            <a:ext cx="1651133" cy="35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4" t="21874" r="47886" b="30418"/>
          <a:stretch/>
        </p:blipFill>
        <p:spPr bwMode="auto">
          <a:xfrm>
            <a:off x="792312" y="908720"/>
            <a:ext cx="561872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6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4" t="21459" r="16837" b="27083"/>
          <a:stretch/>
        </p:blipFill>
        <p:spPr bwMode="auto">
          <a:xfrm>
            <a:off x="504280" y="1052736"/>
            <a:ext cx="8503920" cy="376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8467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6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1666" r="12855" b="18347"/>
          <a:stretch/>
        </p:blipFill>
        <p:spPr bwMode="auto">
          <a:xfrm>
            <a:off x="399540" y="1052736"/>
            <a:ext cx="836096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10031" r="12973" b="35887"/>
          <a:stretch/>
        </p:blipFill>
        <p:spPr bwMode="auto">
          <a:xfrm>
            <a:off x="288256" y="980728"/>
            <a:ext cx="8712968" cy="427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11667" r="15080" b="20160"/>
          <a:stretch/>
        </p:blipFill>
        <p:spPr bwMode="auto">
          <a:xfrm>
            <a:off x="240312" y="1268760"/>
            <a:ext cx="883965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4381" r="72747" b="67852"/>
          <a:stretch/>
        </p:blipFill>
        <p:spPr bwMode="auto">
          <a:xfrm>
            <a:off x="204394" y="2375603"/>
            <a:ext cx="4720124" cy="200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7" t="10988" r="21484" b="69016"/>
          <a:stretch/>
        </p:blipFill>
        <p:spPr bwMode="auto">
          <a:xfrm>
            <a:off x="25759" y="5042929"/>
            <a:ext cx="4704736" cy="146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14438" r="71245" b="66835"/>
          <a:stretch/>
        </p:blipFill>
        <p:spPr bwMode="auto">
          <a:xfrm>
            <a:off x="4960370" y="2328724"/>
            <a:ext cx="4415253" cy="210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11190" r="21144" b="72076"/>
          <a:stretch/>
        </p:blipFill>
        <p:spPr bwMode="auto">
          <a:xfrm>
            <a:off x="4890144" y="5042929"/>
            <a:ext cx="4267574" cy="131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11190" r="21144" b="72076"/>
          <a:stretch/>
        </p:blipFill>
        <p:spPr bwMode="auto">
          <a:xfrm>
            <a:off x="19989" y="5059431"/>
            <a:ext cx="4732763" cy="131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7" t="10988" r="21484" b="69016"/>
          <a:stretch/>
        </p:blipFill>
        <p:spPr bwMode="auto">
          <a:xfrm>
            <a:off x="4730495" y="5042929"/>
            <a:ext cx="4704736" cy="146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11240" r="18764" b="77520"/>
          <a:stretch/>
        </p:blipFill>
        <p:spPr bwMode="auto">
          <a:xfrm>
            <a:off x="1031952" y="891660"/>
            <a:ext cx="7809467" cy="103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5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32272" y="12576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Системы модульной сетки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11153" y="697260"/>
            <a:ext cx="8425339" cy="40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Системы модульных сеток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14350" indent="-514350" algn="just">
              <a:buAutoNum type="arabicPeriod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Bootstrap</a:t>
            </a:r>
          </a:p>
          <a:p>
            <a:pPr marL="514350" indent="-514350" algn="just">
              <a:buAutoNum type="arabicPeriod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Skeleton</a:t>
            </a:r>
          </a:p>
          <a:p>
            <a:pPr marL="514350" indent="-514350" algn="just">
              <a:buAutoNum type="arabicPeriod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Foundation</a:t>
            </a:r>
          </a:p>
          <a:p>
            <a:pPr marL="514350" indent="-514350" algn="just">
              <a:buAutoNum type="arabicPeriod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Pure</a:t>
            </a:r>
          </a:p>
          <a:p>
            <a:pPr marL="514350" indent="-514350" algn="just">
              <a:buAutoNum type="arabicPeriod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Simple Grid</a:t>
            </a:r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Структура модульной сетки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22" y="836712"/>
            <a:ext cx="6084877" cy="57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</a:rPr>
              <a:t>Система </a:t>
            </a:r>
            <a:r>
              <a:rPr lang="en-US" b="1" dirty="0" smtClean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482" t="13440" r="54168" b="9282"/>
          <a:stretch/>
        </p:blipFill>
        <p:spPr>
          <a:xfrm>
            <a:off x="72232" y="692696"/>
            <a:ext cx="4032448" cy="59662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7481" t="16799" r="41884" b="6761"/>
          <a:stretch/>
        </p:blipFill>
        <p:spPr>
          <a:xfrm>
            <a:off x="4320704" y="665312"/>
            <a:ext cx="4913809" cy="60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</a:rPr>
              <a:t>Система </a:t>
            </a:r>
            <a:r>
              <a:rPr lang="en-US" b="1" dirty="0" smtClean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453" t="15560" r="56615" b="8841"/>
          <a:stretch/>
        </p:blipFill>
        <p:spPr>
          <a:xfrm>
            <a:off x="360264" y="715203"/>
            <a:ext cx="3876431" cy="61206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926" t="18080" r="46693" b="7160"/>
          <a:stretch/>
        </p:blipFill>
        <p:spPr>
          <a:xfrm>
            <a:off x="4236695" y="725204"/>
            <a:ext cx="4921625" cy="59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верстки веб-сайтов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71600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Адаптивная верстка  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ru-RU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верстка,  способная </a:t>
            </a:r>
            <a:r>
              <a:rPr lang="ru-RU" dirty="0">
                <a:latin typeface="Arial" pitchFamily="34" charset="0"/>
                <a:cs typeface="Arial" pitchFamily="34" charset="0"/>
              </a:rPr>
              <a:t>перестраивать свои элементы и изменять их размер в зависимости от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того, </a:t>
            </a:r>
            <a:r>
              <a:rPr lang="ru-RU" dirty="0">
                <a:latin typeface="Arial" pitchFamily="34" charset="0"/>
                <a:cs typeface="Arial" pitchFamily="34" charset="0"/>
              </a:rPr>
              <a:t>на каком устройстве вы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ее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просматриваете</a:t>
            </a:r>
          </a:p>
        </p:txBody>
      </p:sp>
    </p:spTree>
    <p:extLst>
      <p:ext uri="{BB962C8B-B14F-4D97-AF65-F5344CB8AC3E}">
        <p14:creationId xmlns:p14="http://schemas.microsoft.com/office/powerpoint/2010/main" val="40347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FF0000"/>
                </a:solidFill>
              </a:rPr>
              <a:t>Система </a:t>
            </a:r>
            <a:r>
              <a:rPr lang="en-US" b="1" dirty="0" smtClean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277" t="8000" r="42914" b="8000"/>
          <a:stretch/>
        </p:blipFill>
        <p:spPr>
          <a:xfrm>
            <a:off x="1116446" y="574836"/>
            <a:ext cx="7236706" cy="62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Медиазапросы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err="1" smtClean="0">
                <a:latin typeface="Arial" pitchFamily="34" charset="0"/>
                <a:cs typeface="Arial" pitchFamily="34" charset="0"/>
              </a:rPr>
              <a:t>Медиазапросы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правила, которые позволяют назначать стили в зависимости от размера окна браузера.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Они подключаются следующим образом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457200" algn="just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тега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link</a:t>
            </a:r>
          </a:p>
          <a:p>
            <a:pPr marL="0" indent="457200" algn="just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@media</a:t>
            </a:r>
          </a:p>
          <a:p>
            <a:pPr marL="0" indent="457200" algn="just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Правило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@import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@media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899592"/>
            <a:ext cx="8425339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Используются для внедрения в таблицу стилей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медиазапросов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792778" y="2132856"/>
            <a:ext cx="5992358" cy="3744416"/>
          </a:xfrm>
          <a:prstGeom prst="rect">
            <a:avLst/>
          </a:prstGeom>
          <a:ln w="69850" cmpd="dbl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endParaRPr lang="en-US" b="1" dirty="0" smtClean="0">
              <a:solidFill>
                <a:srgbClr val="9B258D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 smtClean="0">
                <a:solidFill>
                  <a:srgbClr val="9B258D"/>
                </a:solidFill>
                <a:latin typeface="Arial" pitchFamily="34" charset="0"/>
                <a:cs typeface="Arial" pitchFamily="34" charset="0"/>
              </a:rPr>
              <a:t>@media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селектор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свойства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значение;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@media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899592"/>
            <a:ext cx="8425339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Используются для внедрения в таблицу стилей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медиазапросов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792778" y="2132856"/>
            <a:ext cx="5992358" cy="3744416"/>
          </a:xfrm>
          <a:prstGeom prst="rect">
            <a:avLst/>
          </a:prstGeom>
          <a:ln w="69850" cmpd="dbl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endParaRPr lang="en-US" b="1" dirty="0" smtClean="0">
              <a:solidFill>
                <a:srgbClr val="9B258D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 smtClean="0">
                <a:solidFill>
                  <a:srgbClr val="9B258D"/>
                </a:solidFill>
                <a:latin typeface="Arial" pitchFamily="34" charset="0"/>
                <a:cs typeface="Arial" pitchFamily="34" charset="0"/>
              </a:rPr>
              <a:t>@media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селектор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свойства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i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значение;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@import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44240" y="899592"/>
            <a:ext cx="9217248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Используются для внедрения в таблицу стилей внешних стилей с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медизапросами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&lt;style&gt;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@import</a:t>
            </a:r>
            <a:r>
              <a:rPr lang="ru-RU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/small.css) (max-width:480px);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.class {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font-size: 2em;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&lt;/style&gt;</a:t>
            </a:r>
            <a:endParaRPr lang="ru-RU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media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link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44240" y="899592"/>
            <a:ext cx="9217248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Пример 1</a:t>
            </a:r>
            <a:endParaRPr lang="en-US" i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link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/cssfile.css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rel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stylesheet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media="(width: 480px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)"&gt;</a:t>
            </a:r>
          </a:p>
          <a:p>
            <a:pPr marL="0" indent="457200" algn="just">
              <a:buNone/>
            </a:pPr>
            <a:r>
              <a:rPr lang="ru-R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i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&lt;link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/cssfile.css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rel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stylesheet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media="(max-width:480px)"&gt;</a:t>
            </a:r>
            <a:endParaRPr lang="ru-RU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4" y="899592"/>
            <a:ext cx="9217024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meta </a:t>
            </a:r>
            <a:r>
              <a:rPr lang="en-US" dirty="0">
                <a:latin typeface="Arial" pitchFamily="34" charset="0"/>
                <a:cs typeface="Arial" pitchFamily="34" charset="0"/>
              </a:rPr>
              <a:t>name="viewport" content="width=device-width, initial-scale=1.0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"&gt;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 примере </a:t>
            </a:r>
            <a:r>
              <a:rPr lang="ru-RU" b="1" i="1" dirty="0" err="1" smtClean="0">
                <a:latin typeface="Arial" pitchFamily="34" charset="0"/>
                <a:cs typeface="Arial" pitchFamily="34" charset="0"/>
              </a:rPr>
              <a:t>viewport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обозначает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экран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браузера</a:t>
            </a:r>
            <a:r>
              <a:rPr lang="ru-RU" dirty="0">
                <a:latin typeface="Arial" pitchFamily="34" charset="0"/>
                <a:cs typeface="Arial" pitchFamily="34" charset="0"/>
              </a:rPr>
              <a:t>, а для атрибута </a:t>
            </a:r>
            <a:r>
              <a:rPr lang="ru-RU" b="1" i="1" dirty="0" err="1" smtClean="0">
                <a:latin typeface="Arial" pitchFamily="34" charset="0"/>
                <a:cs typeface="Arial" pitchFamily="34" charset="0"/>
              </a:rPr>
              <a:t>content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устанавливается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ширина окна браузера, равная разрешению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 </a:t>
            </a:r>
            <a:r>
              <a:rPr lang="ru-RU" dirty="0">
                <a:latin typeface="Arial" pitchFamily="34" charset="0"/>
                <a:cs typeface="Arial" pitchFamily="34" charset="0"/>
              </a:rPr>
              <a:t>горизонтали экрана смартфона. </a:t>
            </a:r>
          </a:p>
        </p:txBody>
      </p:sp>
    </p:spTree>
    <p:extLst>
      <p:ext uri="{BB962C8B-B14F-4D97-AF65-F5344CB8AC3E}">
        <p14:creationId xmlns:p14="http://schemas.microsoft.com/office/powerpoint/2010/main" val="14342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4" y="899592"/>
            <a:ext cx="9217024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</a:t>
            </a: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(min-width: 20em) and (max-width: 35em</a:t>
            </a: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)  </a:t>
            </a:r>
            <a:endParaRPr lang="ru-RU" sz="28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max-width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 20em), (min-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width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 35em</a:t>
            </a: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514350" indent="-514350" algn="just">
              <a:buAutoNum type="arabicPeriod"/>
            </a:pP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screen</a:t>
            </a:r>
            <a:endParaRPr lang="de-DE" sz="28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print</a:t>
            </a:r>
            <a:endParaRPr lang="de-DE" sz="28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speech</a:t>
            </a:r>
            <a:endParaRPr lang="ru-RU" sz="28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(max-height: 20em)</a:t>
            </a:r>
          </a:p>
          <a:p>
            <a:pPr marL="514350" indent="-514350" algn="just"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(orientation: landscape)</a:t>
            </a:r>
          </a:p>
          <a:p>
            <a:pPr marL="514350" indent="-514350" algn="just"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(orientation: portrait)</a:t>
            </a:r>
          </a:p>
          <a:p>
            <a:pPr marL="514350" indent="-514350" algn="just">
              <a:buAutoNum type="arabicPeriod"/>
            </a:pP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(min-resolution:</a:t>
            </a:r>
            <a:r>
              <a:rPr lang="de-DE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4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2dp</a:t>
            </a:r>
            <a:r>
              <a:rPr lang="de-DE" sz="4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px</a:t>
            </a:r>
            <a:r>
              <a:rPr lang="de-DE" sz="2800" dirty="0">
                <a:latin typeface="Arial" pitchFamily="34" charset="0"/>
                <a:cs typeface="Arial" pitchFamily="34" charset="0"/>
              </a:rPr>
              <a:t>)</a:t>
            </a:r>
            <a:endParaRPr lang="de-DE" sz="2800" dirty="0" smtClean="0"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endParaRPr lang="de-DE" sz="2800" dirty="0" smtClean="0"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Для отображения в браузере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Safari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на экранах высокой точности можно воспользоваться следующей записью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8" y="2492896"/>
            <a:ext cx="9029508" cy="110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4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24" b="78125"/>
          <a:stretch/>
        </p:blipFill>
        <p:spPr bwMode="auto">
          <a:xfrm>
            <a:off x="144240" y="892696"/>
            <a:ext cx="905256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7" t="10584" r="13209" b="9173"/>
          <a:stretch/>
        </p:blipFill>
        <p:spPr bwMode="auto">
          <a:xfrm>
            <a:off x="3456608" y="2623712"/>
            <a:ext cx="5904880" cy="422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31150" r="43248" b="33770"/>
          <a:stretch/>
        </p:blipFill>
        <p:spPr bwMode="auto">
          <a:xfrm>
            <a:off x="144240" y="3929189"/>
            <a:ext cx="5058698" cy="256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1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92" y="3068960"/>
            <a:ext cx="8494832" cy="2952328"/>
          </a:xfrm>
        </p:spPr>
      </p:pic>
      <p:sp>
        <p:nvSpPr>
          <p:cNvPr id="5" name="Прямоугольник 4"/>
          <p:cNvSpPr/>
          <p:nvPr/>
        </p:nvSpPr>
        <p:spPr>
          <a:xfrm>
            <a:off x="288256" y="836712"/>
            <a:ext cx="89289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Flex-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верстка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определяет способность гибкого элемента растягиваться или сжиматься для заполнения собой доступного пространства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11042" r="13324" b="9677"/>
          <a:stretch/>
        </p:blipFill>
        <p:spPr bwMode="auto">
          <a:xfrm>
            <a:off x="2376488" y="836712"/>
            <a:ext cx="6864585" cy="418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24344" r="53500" b="46042"/>
          <a:stretch/>
        </p:blipFill>
        <p:spPr bwMode="auto">
          <a:xfrm>
            <a:off x="-7509" y="3212976"/>
            <a:ext cx="5230700" cy="34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0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t="27708" r="41084" b="30847"/>
          <a:stretch/>
        </p:blipFill>
        <p:spPr bwMode="auto">
          <a:xfrm>
            <a:off x="648296" y="980728"/>
            <a:ext cx="8018283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2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20797" r="50000" b="10883"/>
          <a:stretch/>
        </p:blipFill>
        <p:spPr bwMode="auto">
          <a:xfrm>
            <a:off x="4176688" y="876490"/>
            <a:ext cx="4907846" cy="569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2" t="11531" r="52539" b="6974"/>
          <a:stretch/>
        </p:blipFill>
        <p:spPr bwMode="auto">
          <a:xfrm>
            <a:off x="194831" y="745672"/>
            <a:ext cx="3909849" cy="596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8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8514" r="1526" b="5495"/>
          <a:stretch/>
        </p:blipFill>
        <p:spPr bwMode="auto">
          <a:xfrm>
            <a:off x="144240" y="912316"/>
            <a:ext cx="9171894" cy="455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 r="2459" b="6250"/>
          <a:stretch/>
        </p:blipFill>
        <p:spPr bwMode="auto">
          <a:xfrm>
            <a:off x="216248" y="1016693"/>
            <a:ext cx="8936784" cy="438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6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Свойства </a:t>
            </a:r>
            <a:r>
              <a:rPr lang="en-US" b="1" dirty="0" smtClean="0">
                <a:solidFill>
                  <a:srgbClr val="FF0000"/>
                </a:solidFill>
              </a:rPr>
              <a:t>flex-</a:t>
            </a:r>
            <a:r>
              <a:rPr lang="ru-RU" b="1" dirty="0" smtClean="0">
                <a:solidFill>
                  <a:srgbClr val="FF0000"/>
                </a:solidFill>
              </a:rPr>
              <a:t>контейнера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display:flex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преобразует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элемент во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контейнер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flex-flow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задает направление в котором будут отображаться элементы, а также задать их перенос на следующую строку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flex-direction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задает направление отображения элементов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flex-wrap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определяет как переносятся элементы, когда в родительском элементе нет места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Значения </a:t>
            </a:r>
            <a:r>
              <a:rPr lang="en-US" b="1" dirty="0" smtClean="0">
                <a:solidFill>
                  <a:srgbClr val="FF0000"/>
                </a:solidFill>
              </a:rPr>
              <a:t>flex-flow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flex-flow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row wrap;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row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отображает элементы последовательно друг за другом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column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отображает элементы друг над другом в виде блоков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row-reverse (column-reverse)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изменяет отображение элементов на противоположное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6853</TotalTime>
  <Words>790</Words>
  <Application>Microsoft Office PowerPoint</Application>
  <PresentationFormat>Произвольный</PresentationFormat>
  <Paragraphs>195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Лекция 7</vt:lpstr>
      <vt:lpstr>План лекции</vt:lpstr>
      <vt:lpstr>Типы верстки веб-сайтов</vt:lpstr>
      <vt:lpstr>Типы верстки веб-сайтов</vt:lpstr>
      <vt:lpstr>Flex-верстка</vt:lpstr>
      <vt:lpstr>Flex-верстка</vt:lpstr>
      <vt:lpstr>Flex-верстка</vt:lpstr>
      <vt:lpstr>Свойства flex-контейнера</vt:lpstr>
      <vt:lpstr>Значения flex-flow</vt:lpstr>
      <vt:lpstr>Значения flex-flow</vt:lpstr>
      <vt:lpstr>Свойства flex-контейнера</vt:lpstr>
      <vt:lpstr>Свойство justify-content</vt:lpstr>
      <vt:lpstr>Свойство justify-content</vt:lpstr>
      <vt:lpstr>Свойство align-items</vt:lpstr>
      <vt:lpstr>Свойства flex-элемента</vt:lpstr>
      <vt:lpstr>Свойства flex-элемента</vt:lpstr>
      <vt:lpstr>Свойства flex-элемента</vt:lpstr>
      <vt:lpstr>Свойства flex-элемента</vt:lpstr>
      <vt:lpstr>Grid-верстка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Пример Grid-верстки</vt:lpstr>
      <vt:lpstr>Пример Grid-верстки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Медиазапросы</vt:lpstr>
      <vt:lpstr>Правило @media</vt:lpstr>
      <vt:lpstr>Правило @media</vt:lpstr>
      <vt:lpstr>Правило @import</vt:lpstr>
      <vt:lpstr>Атрибут media тега link</vt:lpstr>
      <vt:lpstr>Использование тега meta</vt:lpstr>
      <vt:lpstr>Типы медиазапросов</vt:lpstr>
      <vt:lpstr>Типы медиазапросов</vt:lpstr>
      <vt:lpstr>Типы медиазапросов</vt:lpstr>
      <vt:lpstr>Типы медиазапросов</vt:lpstr>
      <vt:lpstr>Типы медиазапросов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user</cp:lastModifiedBy>
  <cp:revision>387</cp:revision>
  <dcterms:created xsi:type="dcterms:W3CDTF">2021-09-05T13:59:44Z</dcterms:created>
  <dcterms:modified xsi:type="dcterms:W3CDTF">2021-11-22T06:54:31Z</dcterms:modified>
</cp:coreProperties>
</file>